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2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1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7E8CBB-2B0B-4E2C-B92E-3EAA7D8EF8E5}"/>
              </a:ext>
            </a:extLst>
          </p:cNvPr>
          <p:cNvSpPr txBox="1"/>
          <p:nvPr/>
        </p:nvSpPr>
        <p:spPr>
          <a:xfrm>
            <a:off x="9924268" y="5934807"/>
            <a:ext cx="735621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Serge Gijrath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rgbClr val="00B0F0"/>
                </a:solidFill>
              </a:rPr>
              <a:t>Professeur, </a:t>
            </a:r>
            <a:br>
              <a:rPr lang="fr-FR" sz="1600" dirty="0">
                <a:solidFill>
                  <a:srgbClr val="00B0F0"/>
                </a:solidFill>
              </a:rPr>
            </a:br>
            <a:r>
              <a:rPr lang="fr-FR" sz="1600" dirty="0">
                <a:solidFill>
                  <a:srgbClr val="00B0F0"/>
                </a:solidFill>
              </a:rPr>
              <a:t>Droit des Technologies et des Télécommunications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 Leiden University, Pays-Bas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705990-5905-40D2-B2FB-96D1117A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68" y="5934807"/>
            <a:ext cx="735621" cy="9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0035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lang="fr-FR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ère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tendance: licences virtuelles v. redevances virtuelles</a:t>
            </a:r>
          </a:p>
          <a:p>
            <a:pPr marL="0" indent="0">
              <a:buNone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2</a:t>
            </a:r>
            <a:r>
              <a:rPr lang="fr-FR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ème 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tendance: développement en méthode agile v. travaux supplémentaires</a:t>
            </a:r>
          </a:p>
          <a:p>
            <a:pPr marL="0" indent="0">
              <a:buNone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3</a:t>
            </a:r>
            <a:r>
              <a:rPr lang="fr-FR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ème 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tendance: comment (ne pas) mettre fin à un contrat-cadre de licence de logiciel – un exemple aux Pays-Bas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 algn="ctr">
              <a:buNone/>
            </a:pPr>
            <a:endParaRPr lang="en-GB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rapide de 3 tendances &amp; des nouveaux contrats de licence de logiciels</a:t>
            </a:r>
            <a:br>
              <a:rPr lang="fr-FR" dirty="0"/>
            </a:b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1</a:t>
            </a:r>
            <a:r>
              <a:rPr lang="fr-FR" sz="2000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er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: le client dispose d'un contrat-cadre avec le distributeur de l’éditeur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2</a:t>
            </a:r>
            <a:r>
              <a:rPr lang="fr-FR" sz="2000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ème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: téléchargement illimité à des fins de test et d'évaluation / de maintenance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3</a:t>
            </a:r>
            <a:r>
              <a:rPr lang="fr-FR" sz="2000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ème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: l’éditeur modifie la portée de la licence / des redevances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Résultat : d’énormes factures de licences et des frais de maintenance à rebours</a:t>
            </a: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 algn="ctr">
              <a:buNone/>
            </a:pPr>
            <a:r>
              <a:rPr lang="fr-FR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distributeur &gt; client &lt; éditeur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1</a:t>
            </a:r>
            <a:r>
              <a:rPr lang="fr-FR" sz="3200" baseline="30000" dirty="0"/>
              <a:t>ère</a:t>
            </a:r>
            <a:r>
              <a:rPr lang="fr-FR" sz="3200" dirty="0"/>
              <a:t> tendance: la dérive des objectifs des licences virtuelles</a:t>
            </a:r>
            <a:br>
              <a:rPr lang="fr-FR" sz="3200" dirty="0"/>
            </a:b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41792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Scrum master du processus de développement =</a:t>
            </a:r>
          </a:p>
          <a:p>
            <a:pPr marL="0" indent="0">
              <a:buNone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  propriétaire du produit (conflit d’intérêt?)</a:t>
            </a:r>
          </a:p>
          <a:p>
            <a:pPr marL="0" indent="0">
              <a:buNone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+</a:t>
            </a:r>
          </a:p>
          <a:p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Processus pour lutter contre l’inflation des </a:t>
            </a:r>
          </a:p>
          <a:p>
            <a:pPr marL="0" indent="0">
              <a:buNone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demandes de </a:t>
            </a:r>
            <a:r>
              <a:rPr lang="fr-FR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spéc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. fonctionnelles du client = fin</a:t>
            </a:r>
          </a:p>
          <a:p>
            <a:pPr marL="0" indent="0">
              <a:buNone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 du cycle de Développement ?</a:t>
            </a:r>
          </a:p>
          <a:p>
            <a:pPr marL="0" indent="0">
              <a:buNone/>
            </a:pP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+ </a:t>
            </a:r>
          </a:p>
          <a:p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Definition/</a:t>
            </a:r>
            <a:r>
              <a:rPr lang="en-GB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périmètre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 du “</a:t>
            </a:r>
            <a:r>
              <a:rPr lang="en-GB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réalisé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” = </a:t>
            </a: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spécifications </a:t>
            </a:r>
          </a:p>
          <a:p>
            <a:pPr marL="0" indent="0">
              <a:buNone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gelées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?</a:t>
            </a:r>
          </a:p>
          <a:p>
            <a:pPr marL="0" indent="0">
              <a:buNone/>
            </a:pP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+</a:t>
            </a:r>
          </a:p>
          <a:p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Spécifications figées = </a:t>
            </a:r>
          </a:p>
          <a:p>
            <a:pPr marL="0" indent="0">
              <a:buNone/>
            </a:pPr>
            <a:r>
              <a:rPr lang="fr-FR" sz="1800" dirty="0">
                <a:latin typeface="Gulim" panose="020B0600000101010101" pitchFamily="34" charset="-127"/>
                <a:ea typeface="Gulim" panose="020B0600000101010101" pitchFamily="34" charset="-127"/>
              </a:rPr>
              <a:t>réouverture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 des discussions &gt;  mode de </a:t>
            </a:r>
            <a:r>
              <a:rPr lang="en-GB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rémunération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1800" dirty="0" err="1">
                <a:latin typeface="Gulim" panose="020B0600000101010101" pitchFamily="34" charset="-127"/>
                <a:ea typeface="Gulim" panose="020B0600000101010101" pitchFamily="34" charset="-127"/>
              </a:rPr>
              <a:t>régie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 ? </a:t>
            </a: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2ème tendance: la méthode agile &amp; la dérive fonctionnelle des objectifs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1FD4B4A-ACF9-449D-92DD-C5CB719C8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40" y="1708107"/>
            <a:ext cx="4887515" cy="4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07127"/>
            <a:ext cx="10515600" cy="456983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Décision de la Cour suprême du 23 mars 2018 (ECLI: NL: HR: 2018: 426)</a:t>
            </a:r>
            <a:endParaRPr lang="en-GB" sz="24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Que faire si une date « fatale » dans un contrat de développement de logiciels renaît?</a:t>
            </a: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Mais, que se passe-t-il si les parties renégocient 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également l'accord-cadre après cette date fatale?</a:t>
            </a: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Que faire si le fournisseur ne livre toujours pas après cela?</a:t>
            </a:r>
          </a:p>
          <a:p>
            <a:pPr marL="0" indent="0">
              <a:buNone/>
            </a:pP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Et : que se passe-t-il si l'accord ne contient aucune</a:t>
            </a:r>
          </a:p>
          <a:p>
            <a:pPr marL="0" indent="0">
              <a:buNone/>
            </a:pP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disposition sur la résiliation pour faute?</a:t>
            </a: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>
              <a:buNone/>
            </a:pPr>
            <a:endParaRPr lang="fr-FR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The Next Tech Law Revolution I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4656"/>
            <a:ext cx="10661073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3</a:t>
            </a:r>
            <a:r>
              <a:rPr lang="fr-FR" baseline="30000" dirty="0"/>
              <a:t>ème </a:t>
            </a:r>
            <a:r>
              <a:rPr lang="fr-FR" dirty="0"/>
              <a:t>tendance: mettre fin au drame? Une leçon des Pays-Bas</a:t>
            </a:r>
            <a:endParaRPr lang="en-GB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188B19B-1505-402A-BDF1-EB471EEC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67" y="5829185"/>
            <a:ext cx="735621" cy="8349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CA5F8A3-B501-41BA-B3C7-7D3461E2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28" y="2608019"/>
            <a:ext cx="2299649" cy="30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552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283</Words>
  <Application>Microsoft Office PowerPoint</Application>
  <PresentationFormat>Grand écran</PresentationFormat>
  <Paragraphs>64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Gulim</vt:lpstr>
      <vt:lpstr>Arial</vt:lpstr>
      <vt:lpstr>Calibri</vt:lpstr>
      <vt:lpstr>1_Thème Office</vt:lpstr>
      <vt:lpstr>Présentation PowerPoint</vt:lpstr>
      <vt:lpstr>Analyse rapide de 3 tendances &amp; des nouveaux contrats de licence de logiciels </vt:lpstr>
      <vt:lpstr>1ère tendance: la dérive des objectifs des licences virtuelles </vt:lpstr>
      <vt:lpstr>2ème tendance: la méthode agile &amp; la dérive fonctionnelle des objectifs </vt:lpstr>
      <vt:lpstr>3ème tendance: mettre fin au drame? Une leçon des Pays-Bas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lwa</dc:creator>
  <cp:lastModifiedBy>lwa</cp:lastModifiedBy>
  <cp:revision>24</cp:revision>
  <cp:lastPrinted>2018-05-30T19:12:01Z</cp:lastPrinted>
  <dcterms:created xsi:type="dcterms:W3CDTF">2018-05-30T17:35:19Z</dcterms:created>
  <dcterms:modified xsi:type="dcterms:W3CDTF">2018-06-04T16:43:50Z</dcterms:modified>
</cp:coreProperties>
</file>